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8" r:id="rId2"/>
    <p:sldId id="257" r:id="rId3"/>
    <p:sldId id="266" r:id="rId4"/>
    <p:sldId id="262" r:id="rId5"/>
    <p:sldId id="267" r:id="rId6"/>
    <p:sldId id="268" r:id="rId7"/>
    <p:sldId id="269" r:id="rId8"/>
    <p:sldId id="272" r:id="rId9"/>
    <p:sldId id="271" r:id="rId10"/>
    <p:sldId id="270" r:id="rId1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81" d="100"/>
          <a:sy n="81" d="100"/>
        </p:scale>
        <p:origin x="-75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ثلث متساوي الساقين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ثلث قائم الزاوية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مثلث متساوي الساقين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ثلث قائم الزاوية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22/07/1441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988840"/>
            <a:ext cx="8229600" cy="1399032"/>
          </a:xfrm>
        </p:spPr>
        <p:txBody>
          <a:bodyPr>
            <a:noAutofit/>
          </a:bodyPr>
          <a:lstStyle/>
          <a:p>
            <a:pPr algn="ctr"/>
            <a:r>
              <a:rPr lang="ar-SA" sz="8800" dirty="0"/>
              <a:t>المحاضرة</a:t>
            </a:r>
            <a:r>
              <a:rPr lang="ar-EG" sz="8800" dirty="0"/>
              <a:t> </a:t>
            </a:r>
            <a:r>
              <a:rPr lang="ar-SA" sz="8800" dirty="0" smtClean="0"/>
              <a:t>ا</a:t>
            </a:r>
            <a:r>
              <a:rPr lang="ar-EG" sz="8800" dirty="0" smtClean="0"/>
              <a:t>لسابعة</a:t>
            </a:r>
            <a:endParaRPr lang="ar-EG" sz="8800" dirty="0"/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4304" y="240010"/>
            <a:ext cx="1812925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7" descr="https://sites.google.com/site/3shgalyof/_/rsrc/1351446516844/extra-credit/%D9%81%D8%B1%D9%8A%D8%AF%D8%B1%D9%8A%D9%83%20%D9%88%D9%84%D9%87%D9%84%D9%85%20%D9%81%D8%B1%D9%88%D8%A8%D9%84?height=3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2304256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296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1196752"/>
            <a:ext cx="86409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ar-SA" sz="4400" dirty="0"/>
              <a:t>ويمكن القول إن الفضل في تطور تربية الطفل في القرنين الثامن عشر والتاسع عشر تطوراً عاد بها إلي الطبيعة ، واتجه بها بناء طرق التعليم علي أسـاس الـدراسة العلمية للأطـفال يرجع إلي "روسـو</a:t>
            </a:r>
            <a:r>
              <a:rPr lang="ar-SA" sz="4400" dirty="0" smtClean="0"/>
              <a:t>"،"</a:t>
            </a:r>
            <a:r>
              <a:rPr lang="ar-SA" sz="4400" dirty="0"/>
              <a:t>بستالوتزي"، " فروبـل"  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2385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6741368"/>
          </a:xfrm>
        </p:spPr>
        <p:txBody>
          <a:bodyPr>
            <a:noAutofit/>
          </a:bodyPr>
          <a:lstStyle/>
          <a:p>
            <a:pPr marL="0" algn="ctr" rtl="1"/>
            <a:r>
              <a:rPr lang="ar-EG" sz="4400" b="1" dirty="0">
                <a:solidFill>
                  <a:schemeClr val="tx1"/>
                </a:solidFill>
                <a:effectLst/>
                <a:latin typeface="Microsoft Uighur" pitchFamily="2" charset="-78"/>
                <a:cs typeface="Microsoft Uighur" pitchFamily="2" charset="-78"/>
              </a:rPr>
              <a:t>مقرر  الفكر التربوي وتطبيقاته (نص المقرر )</a:t>
            </a:r>
            <a:br>
              <a:rPr lang="ar-EG" sz="4400" b="1" dirty="0">
                <a:solidFill>
                  <a:schemeClr val="tx1"/>
                </a:solidFill>
                <a:effectLst/>
                <a:latin typeface="Microsoft Uighur" pitchFamily="2" charset="-78"/>
                <a:cs typeface="Microsoft Uighur" pitchFamily="2" charset="-78"/>
              </a:rPr>
            </a:br>
            <a:r>
              <a:rPr lang="ar-EG" sz="4400" dirty="0" smtClean="0">
                <a:solidFill>
                  <a:schemeClr val="tx1"/>
                </a:solidFill>
                <a:effectLst/>
                <a:latin typeface="Microsoft Uighur" pitchFamily="2" charset="-78"/>
                <a:cs typeface="Microsoft Uighur" pitchFamily="2" charset="-78"/>
              </a:rPr>
              <a:t>الفرقة </a:t>
            </a:r>
            <a:r>
              <a:rPr lang="ar-EG" sz="4400" dirty="0">
                <a:solidFill>
                  <a:schemeClr val="tx1"/>
                </a:solidFill>
                <a:effectLst/>
                <a:latin typeface="Microsoft Uighur" pitchFamily="2" charset="-78"/>
                <a:cs typeface="Microsoft Uighur" pitchFamily="2" charset="-78"/>
              </a:rPr>
              <a:t>الرابعة / رياض الأطفال</a:t>
            </a:r>
            <a:br>
              <a:rPr lang="ar-EG" sz="4400" dirty="0">
                <a:solidFill>
                  <a:schemeClr val="tx1"/>
                </a:solidFill>
                <a:effectLst/>
                <a:latin typeface="Microsoft Uighur" pitchFamily="2" charset="-78"/>
                <a:cs typeface="Microsoft Uighur" pitchFamily="2" charset="-78"/>
              </a:rPr>
            </a:br>
            <a:r>
              <a:rPr lang="ar-EG" sz="4400" dirty="0" smtClean="0">
                <a:solidFill>
                  <a:schemeClr val="tx1"/>
                </a:solidFill>
                <a:effectLst/>
                <a:latin typeface="Microsoft Uighur" pitchFamily="2" charset="-78"/>
                <a:cs typeface="Microsoft Uighur" pitchFamily="2" charset="-78"/>
              </a:rPr>
              <a:t>كود </a:t>
            </a:r>
            <a:r>
              <a:rPr lang="ar-EG" sz="4400" dirty="0">
                <a:solidFill>
                  <a:schemeClr val="tx1"/>
                </a:solidFill>
                <a:effectLst/>
                <a:latin typeface="Microsoft Uighur" pitchFamily="2" charset="-78"/>
                <a:cs typeface="Microsoft Uighur" pitchFamily="2" charset="-78"/>
              </a:rPr>
              <a:t>المقرر / </a:t>
            </a:r>
            <a:r>
              <a:rPr lang="en-US" sz="4400" b="1" dirty="0">
                <a:solidFill>
                  <a:schemeClr val="tx1"/>
                </a:solidFill>
                <a:effectLst/>
                <a:latin typeface="Microsoft Uighur" pitchFamily="2" charset="-78"/>
                <a:cs typeface="Microsoft Uighur" pitchFamily="2" charset="-78"/>
              </a:rPr>
              <a:t>KIN + EDU 422</a:t>
            </a:r>
            <a:r>
              <a:rPr lang="ar-EG" sz="4400" b="1" dirty="0">
                <a:solidFill>
                  <a:schemeClr val="tx1"/>
                </a:solidFill>
                <a:effectLst/>
                <a:latin typeface="Microsoft Uighur" pitchFamily="2" charset="-78"/>
                <a:cs typeface="Microsoft Uighur" pitchFamily="2" charset="-78"/>
              </a:rPr>
              <a:t/>
            </a:r>
            <a:br>
              <a:rPr lang="ar-EG" sz="4400" b="1" dirty="0">
                <a:solidFill>
                  <a:schemeClr val="tx1"/>
                </a:solidFill>
                <a:effectLst/>
                <a:latin typeface="Microsoft Uighur" pitchFamily="2" charset="-78"/>
                <a:cs typeface="Microsoft Uighur" pitchFamily="2" charset="-78"/>
              </a:rPr>
            </a:br>
            <a:r>
              <a:rPr lang="ar-EG" sz="4400" dirty="0">
                <a:solidFill>
                  <a:schemeClr val="tx1"/>
                </a:solidFill>
                <a:effectLst/>
                <a:latin typeface="Microsoft Uighur" pitchFamily="2" charset="-78"/>
                <a:cs typeface="Microsoft Uighur" pitchFamily="2" charset="-78"/>
              </a:rPr>
              <a:t/>
            </a:r>
            <a:br>
              <a:rPr lang="ar-EG" sz="4400" dirty="0">
                <a:solidFill>
                  <a:schemeClr val="tx1"/>
                </a:solidFill>
                <a:effectLst/>
                <a:latin typeface="Microsoft Uighur" pitchFamily="2" charset="-78"/>
                <a:cs typeface="Microsoft Uighur" pitchFamily="2" charset="-78"/>
              </a:rPr>
            </a:br>
            <a:r>
              <a:rPr lang="ar-EG" sz="4400" b="1" dirty="0">
                <a:solidFill>
                  <a:schemeClr val="bg1"/>
                </a:solidFill>
                <a:effectLst/>
                <a:latin typeface="Microsoft Uighur" pitchFamily="2" charset="-78"/>
                <a:cs typeface="Microsoft Uighur" pitchFamily="2" charset="-78"/>
              </a:rPr>
              <a:t>مقرر اجباري ساعتين </a:t>
            </a:r>
            <a:r>
              <a:rPr lang="ar-EG" sz="4400" b="1" dirty="0" smtClean="0">
                <a:solidFill>
                  <a:schemeClr val="bg1"/>
                </a:solidFill>
                <a:effectLst/>
                <a:latin typeface="Microsoft Uighur" pitchFamily="2" charset="-78"/>
                <a:cs typeface="Microsoft Uighur" pitchFamily="2" charset="-78"/>
              </a:rPr>
              <a:t>نظري ترم ثاني 2019-2020</a:t>
            </a:r>
            <a:r>
              <a:rPr lang="ar-EG" sz="4400" b="1" dirty="0">
                <a:solidFill>
                  <a:schemeClr val="tx1"/>
                </a:solidFill>
                <a:effectLst/>
                <a:latin typeface="Microsoft Uighur" pitchFamily="2" charset="-78"/>
                <a:cs typeface="Microsoft Uighur" pitchFamily="2" charset="-78"/>
              </a:rPr>
              <a:t/>
            </a:r>
            <a:br>
              <a:rPr lang="ar-EG" sz="4400" b="1" dirty="0">
                <a:solidFill>
                  <a:schemeClr val="tx1"/>
                </a:solidFill>
                <a:effectLst/>
                <a:latin typeface="Microsoft Uighur" pitchFamily="2" charset="-78"/>
                <a:cs typeface="Microsoft Uighur" pitchFamily="2" charset="-78"/>
              </a:rPr>
            </a:br>
            <a:r>
              <a:rPr lang="ar-EG" sz="4400" dirty="0" smtClean="0">
                <a:solidFill>
                  <a:schemeClr val="tx1"/>
                </a:solidFill>
                <a:effectLst/>
                <a:latin typeface="Microsoft Uighur" pitchFamily="2" charset="-78"/>
                <a:cs typeface="Microsoft Uighur" pitchFamily="2" charset="-78"/>
              </a:rPr>
              <a:t>الدرجة </a:t>
            </a:r>
            <a:r>
              <a:rPr lang="ar-EG" sz="4400" dirty="0">
                <a:solidFill>
                  <a:schemeClr val="tx1"/>
                </a:solidFill>
                <a:effectLst/>
                <a:latin typeface="Microsoft Uighur" pitchFamily="2" charset="-78"/>
                <a:cs typeface="Microsoft Uighur" pitchFamily="2" charset="-78"/>
              </a:rPr>
              <a:t>الكلية من </a:t>
            </a:r>
            <a:r>
              <a:rPr lang="ar-EG" sz="4400" dirty="0" smtClean="0">
                <a:solidFill>
                  <a:schemeClr val="tx1"/>
                </a:solidFill>
                <a:effectLst/>
                <a:latin typeface="Microsoft Uighur" pitchFamily="2" charset="-78"/>
                <a:cs typeface="Microsoft Uighur" pitchFamily="2" charset="-78"/>
              </a:rPr>
              <a:t>100</a:t>
            </a:r>
            <a:br>
              <a:rPr lang="ar-EG" sz="4400" dirty="0" smtClean="0">
                <a:solidFill>
                  <a:schemeClr val="tx1"/>
                </a:solidFill>
                <a:effectLst/>
                <a:latin typeface="Microsoft Uighur" pitchFamily="2" charset="-78"/>
                <a:cs typeface="Microsoft Uighur" pitchFamily="2" charset="-78"/>
              </a:rPr>
            </a:br>
            <a:r>
              <a:rPr lang="ar-EG" sz="4400" dirty="0">
                <a:solidFill>
                  <a:schemeClr val="tx1"/>
                </a:solidFill>
                <a:effectLst/>
                <a:latin typeface="Microsoft Uighur" pitchFamily="2" charset="-78"/>
                <a:cs typeface="Microsoft Uighur" pitchFamily="2" charset="-78"/>
              </a:rPr>
              <a:t> </a:t>
            </a:r>
            <a:r>
              <a:rPr lang="ar-EG" sz="4400" dirty="0" smtClean="0">
                <a:solidFill>
                  <a:schemeClr val="tx1"/>
                </a:solidFill>
                <a:effectLst/>
                <a:latin typeface="Microsoft Uighur" pitchFamily="2" charset="-78"/>
                <a:cs typeface="Microsoft Uighur" pitchFamily="2" charset="-78"/>
              </a:rPr>
              <a:t>( </a:t>
            </a:r>
            <a:r>
              <a:rPr lang="ar-EG" sz="4400" dirty="0">
                <a:solidFill>
                  <a:schemeClr val="tx1"/>
                </a:solidFill>
                <a:effectLst/>
                <a:latin typeface="Microsoft Uighur" pitchFamily="2" charset="-78"/>
                <a:cs typeface="Microsoft Uighur" pitchFamily="2" charset="-78"/>
              </a:rPr>
              <a:t>15درجة أعمال </a:t>
            </a:r>
            <a:r>
              <a:rPr lang="ar-EG" sz="4400" dirty="0" smtClean="0">
                <a:solidFill>
                  <a:schemeClr val="tx1"/>
                </a:solidFill>
                <a:effectLst/>
                <a:latin typeface="Microsoft Uighur" pitchFamily="2" charset="-78"/>
                <a:cs typeface="Microsoft Uighur" pitchFamily="2" charset="-78"/>
              </a:rPr>
              <a:t>فصلية+ </a:t>
            </a:r>
            <a:r>
              <a:rPr lang="ar-EG" sz="4400" dirty="0">
                <a:solidFill>
                  <a:schemeClr val="tx1"/>
                </a:solidFill>
                <a:effectLst/>
                <a:latin typeface="Microsoft Uighur" pitchFamily="2" charset="-78"/>
                <a:cs typeface="Microsoft Uighur" pitchFamily="2" charset="-78"/>
              </a:rPr>
              <a:t>15 درجة </a:t>
            </a:r>
            <a:r>
              <a:rPr lang="ar-EG" sz="4400" dirty="0" smtClean="0">
                <a:solidFill>
                  <a:schemeClr val="tx1"/>
                </a:solidFill>
                <a:effectLst/>
                <a:latin typeface="Microsoft Uighur" pitchFamily="2" charset="-78"/>
                <a:cs typeface="Microsoft Uighur" pitchFamily="2" charset="-78"/>
              </a:rPr>
              <a:t>شفوي+70 </a:t>
            </a:r>
            <a:r>
              <a:rPr lang="ar-EG" sz="4400" dirty="0">
                <a:solidFill>
                  <a:schemeClr val="tx1"/>
                </a:solidFill>
                <a:effectLst/>
                <a:latin typeface="Microsoft Uighur" pitchFamily="2" charset="-78"/>
                <a:cs typeface="Microsoft Uighur" pitchFamily="2" charset="-78"/>
              </a:rPr>
              <a:t>درجة </a:t>
            </a:r>
            <a:r>
              <a:rPr lang="ar-EG" sz="4400" dirty="0" smtClean="0">
                <a:solidFill>
                  <a:schemeClr val="tx1"/>
                </a:solidFill>
                <a:effectLst/>
                <a:latin typeface="Microsoft Uighur" pitchFamily="2" charset="-78"/>
                <a:cs typeface="Microsoft Uighur" pitchFamily="2" charset="-78"/>
              </a:rPr>
              <a:t>تحريري)</a:t>
            </a:r>
            <a:r>
              <a:rPr lang="ar-EG" sz="4400" dirty="0">
                <a:solidFill>
                  <a:schemeClr val="tx1"/>
                </a:solidFill>
                <a:effectLst/>
                <a:latin typeface="Microsoft Uighur" pitchFamily="2" charset="-78"/>
                <a:cs typeface="Microsoft Uighur" pitchFamily="2" charset="-78"/>
              </a:rPr>
              <a:t/>
            </a:r>
            <a:br>
              <a:rPr lang="ar-EG" sz="4400" dirty="0">
                <a:solidFill>
                  <a:schemeClr val="tx1"/>
                </a:solidFill>
                <a:effectLst/>
                <a:latin typeface="Microsoft Uighur" pitchFamily="2" charset="-78"/>
                <a:cs typeface="Microsoft Uighur" pitchFamily="2" charset="-78"/>
              </a:rPr>
            </a:br>
            <a:r>
              <a:rPr lang="ar-EG" sz="4400" b="1" dirty="0">
                <a:solidFill>
                  <a:schemeClr val="tx1"/>
                </a:solidFill>
                <a:effectLst/>
                <a:latin typeface="Microsoft Uighur" pitchFamily="2" charset="-78"/>
                <a:cs typeface="Microsoft Uighur" pitchFamily="2" charset="-78"/>
              </a:rPr>
              <a:t>أستاذ المقرر :أ.د/ راندا مصطفي الديب</a:t>
            </a:r>
            <a:br>
              <a:rPr lang="ar-EG" sz="4400" b="1" dirty="0">
                <a:solidFill>
                  <a:schemeClr val="tx1"/>
                </a:solidFill>
                <a:effectLst/>
                <a:latin typeface="Microsoft Uighur" pitchFamily="2" charset="-78"/>
                <a:cs typeface="Microsoft Uighur" pitchFamily="2" charset="-78"/>
              </a:rPr>
            </a:br>
            <a:r>
              <a:rPr lang="ar-EG" sz="4400" dirty="0">
                <a:solidFill>
                  <a:schemeClr val="tx1"/>
                </a:solidFill>
                <a:effectLst/>
                <a:latin typeface="Microsoft Uighur" pitchFamily="2" charset="-78"/>
                <a:cs typeface="Microsoft Uighur" pitchFamily="2" charset="-78"/>
              </a:rPr>
              <a:t>بالمشاركة مع قسم أصول التربية</a:t>
            </a:r>
            <a:r>
              <a:rPr lang="ar-EG" sz="4400" dirty="0">
                <a:solidFill>
                  <a:schemeClr val="tx1"/>
                </a:solidFill>
              </a:rPr>
              <a:t/>
            </a:r>
            <a:br>
              <a:rPr lang="ar-EG" sz="4400" dirty="0">
                <a:solidFill>
                  <a:schemeClr val="tx1"/>
                </a:solidFill>
              </a:rPr>
            </a:br>
            <a:endParaRPr lang="ar-EG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23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27784" y="476673"/>
            <a:ext cx="63367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dirty="0">
                <a:solidFill>
                  <a:schemeClr val="bg1"/>
                </a:solidFill>
              </a:rPr>
              <a:t>تربية الطفل في الفلسفات المختلفة </a:t>
            </a:r>
          </a:p>
          <a:p>
            <a:pPr algn="ctr"/>
            <a:r>
              <a:rPr lang="ar-EG" sz="3600" dirty="0"/>
              <a:t>( تربية الطفل في الفلسفة الواقعية </a:t>
            </a:r>
            <a:r>
              <a:rPr lang="ar-EG" sz="3600" dirty="0" smtClean="0"/>
              <a:t>)</a:t>
            </a:r>
          </a:p>
          <a:p>
            <a:pPr algn="ctr"/>
            <a:endParaRPr lang="ar-EG" sz="5400" dirty="0" smtClean="0"/>
          </a:p>
          <a:p>
            <a:pPr algn="ctr"/>
            <a:r>
              <a:rPr lang="ar-EG" sz="5400" b="1" dirty="0" smtClean="0"/>
              <a:t>(</a:t>
            </a:r>
            <a:r>
              <a:rPr lang="ar-SA" sz="5400" b="1" dirty="0" smtClean="0"/>
              <a:t>فـردريـك </a:t>
            </a:r>
            <a:r>
              <a:rPr lang="ar-SA" sz="5400" b="1" dirty="0"/>
              <a:t>فـروبل ) </a:t>
            </a:r>
            <a:r>
              <a:rPr lang="ar-SA" sz="5400" dirty="0"/>
              <a:t>(1782- 1852) </a:t>
            </a:r>
            <a:endParaRPr lang="ar-EG" sz="5400" b="1" dirty="0" smtClean="0"/>
          </a:p>
          <a:p>
            <a:pPr algn="ctr"/>
            <a:endParaRPr lang="ar-EG" dirty="0"/>
          </a:p>
        </p:txBody>
      </p:sp>
      <p:pic>
        <p:nvPicPr>
          <p:cNvPr id="2051" name="Picture 37" descr="https://sites.google.com/site/3shgalyof/_/rsrc/1351446516844/extra-credit/%D9%81%D8%B1%D9%8A%D8%AF%D8%B1%D9%8A%D9%83%20%D9%88%D9%84%D9%87%D9%84%D9%85%20%D9%81%D8%B1%D9%88%D8%A8%D9%84?height=3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6712"/>
            <a:ext cx="2483768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131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124744"/>
            <a:ext cx="89289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3600" dirty="0"/>
              <a:t>الألماني صاحب الفضل الأكبر في إنشاء أول رياض الأطفال (عام 1840) في مدينة "بلاكنبرج" بألمانيا أسماها "حديقة الأطفال </a:t>
            </a:r>
            <a:r>
              <a:rPr lang="en-US" sz="3600" dirty="0"/>
              <a:t>Children's Garden</a:t>
            </a:r>
            <a:r>
              <a:rPr lang="ar-SA" sz="3600" dirty="0"/>
              <a:t>" وهي ترجمة للكلمة الألمانية </a:t>
            </a:r>
            <a:r>
              <a:rPr lang="en-US" sz="3600" dirty="0"/>
              <a:t>Kindergarten</a:t>
            </a:r>
            <a:r>
              <a:rPr lang="ar-SA" sz="3600" dirty="0"/>
              <a:t> لكي يؤكد فكرة أن الأطفال في هذه الحديقة ينمون كالأزهار. </a:t>
            </a:r>
            <a:endParaRPr lang="ar-EG" sz="3600" dirty="0" smtClean="0"/>
          </a:p>
          <a:p>
            <a:pPr algn="just"/>
            <a:endParaRPr lang="ar-EG" sz="3600" dirty="0" smtClean="0"/>
          </a:p>
          <a:p>
            <a:pPr algn="just"/>
            <a:r>
              <a:rPr lang="ar-EG" sz="3600" dirty="0" smtClean="0"/>
              <a:t>       </a:t>
            </a:r>
            <a:r>
              <a:rPr lang="ar-SA" sz="3600" dirty="0" smtClean="0"/>
              <a:t>وكان </a:t>
            </a:r>
            <a:r>
              <a:rPr lang="ar-SA" sz="3600" dirty="0"/>
              <a:t>هدف هذه الروضة هو تحقيق النمو الجسمي والعقلي والخلقي للطفل عن طريق العمل والنشاط الذاتي </a:t>
            </a:r>
            <a:r>
              <a:rPr lang="ar-SA" sz="3600" dirty="0" smtClean="0"/>
              <a:t>والتعبير".</a:t>
            </a:r>
            <a:endParaRPr lang="ar-EG" sz="3600" dirty="0"/>
          </a:p>
        </p:txBody>
      </p:sp>
    </p:spTree>
    <p:extLst>
      <p:ext uri="{BB962C8B-B14F-4D97-AF65-F5344CB8AC3E}">
        <p14:creationId xmlns:p14="http://schemas.microsoft.com/office/powerpoint/2010/main" val="407515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124744"/>
            <a:ext cx="89289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4000" dirty="0"/>
              <a:t>كما تأثر بأفكار ومبادئ " بستالوتزي " حيث وضع تصوراً خاصاً بالإصلاح التربوي ، ينطلق من مبدأ النمو الطبيعي لتطور الطفل ؛ فوضع أسـس رياض الأطفال ونـسق أعـمالها ، ومـناهجها ، وأسـاليبها ؛ لذلك لقب " أبـا رياض الأطفال " ، كما قـدم كتاباً للأمهات للاستـفادة منه في تـربية الأطفال أسماه " تربية الإنسان </a:t>
            </a:r>
            <a:r>
              <a:rPr lang="en-US" sz="4000" dirty="0"/>
              <a:t>The Education of man </a:t>
            </a:r>
            <a:r>
              <a:rPr lang="ar-SA" sz="4000" dirty="0"/>
              <a:t>"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6522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88640"/>
            <a:ext cx="885698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600" b="1" u="sng" dirty="0">
                <a:solidFill>
                  <a:srgbClr val="00B050"/>
                </a:solidFill>
              </a:rPr>
              <a:t>دوافع " فروبـل" لإنشاء روضة أطفال:</a:t>
            </a:r>
            <a:endParaRPr lang="en-US" sz="3600" dirty="0">
              <a:solidFill>
                <a:srgbClr val="00B050"/>
              </a:solidFill>
            </a:endParaRPr>
          </a:p>
          <a:p>
            <a:pPr marL="363538" lvl="0" indent="-363538"/>
            <a:r>
              <a:rPr lang="ar-EG" sz="3600" dirty="0" smtClean="0"/>
              <a:t>- </a:t>
            </a:r>
            <a:r>
              <a:rPr lang="ar-SA" sz="3600" dirty="0" smtClean="0"/>
              <a:t>فكر </a:t>
            </a:r>
            <a:r>
              <a:rPr lang="ar-SA" sz="3600" dirty="0"/>
              <a:t>" فروبل " في إنشاء أول روضة للأطفال ، لأنه لاحظ إهمال في تربية الطفل في سنوات ما قبل المدرسة الإبتدائية .</a:t>
            </a:r>
            <a:endParaRPr lang="en-US" sz="3600" dirty="0"/>
          </a:p>
          <a:p>
            <a:pPr marL="363538" lvl="0" indent="-363538"/>
            <a:r>
              <a:rPr lang="ar-EG" sz="3600" dirty="0" smtClean="0"/>
              <a:t>- </a:t>
            </a:r>
            <a:r>
              <a:rPr lang="ar-SA" sz="3600" dirty="0" smtClean="0"/>
              <a:t>إحساسه </a:t>
            </a:r>
            <a:r>
              <a:rPr lang="ar-SA" sz="3600" dirty="0"/>
              <a:t>بقلة خبرة الأمهات في تربية أطفالهن علي نحو كاف في المنزل </a:t>
            </a:r>
            <a:r>
              <a:rPr lang="ar-SA" sz="3600" dirty="0" smtClean="0"/>
              <a:t>.</a:t>
            </a:r>
            <a:endParaRPr lang="ar-EG" sz="3600" dirty="0" smtClean="0"/>
          </a:p>
          <a:p>
            <a:pPr marL="363538" lvl="0" indent="-363538"/>
            <a:r>
              <a:rPr lang="ar-EG" sz="3600" dirty="0" smtClean="0"/>
              <a:t>- </a:t>
            </a:r>
            <a:r>
              <a:rPr lang="ar-SA" sz="3600" dirty="0" smtClean="0"/>
              <a:t>عدم </a:t>
            </a:r>
            <a:r>
              <a:rPr lang="ar-SA" sz="3600" dirty="0"/>
              <a:t>دراسة الآباء والأمهات لمتطلبات النمو المتكامل الجسمي والعقلي والاجتماعي والروحي .</a:t>
            </a:r>
            <a:endParaRPr lang="en-US" sz="3600" dirty="0"/>
          </a:p>
          <a:p>
            <a:pPr marL="363538" lvl="0" indent="-363538"/>
            <a:r>
              <a:rPr lang="ar-EG" sz="3600" dirty="0" smtClean="0"/>
              <a:t>- </a:t>
            </a:r>
            <a:r>
              <a:rPr lang="ar-SA" sz="3600" dirty="0" smtClean="0"/>
              <a:t>لا </a:t>
            </a:r>
            <a:r>
              <a:rPr lang="ar-SA" sz="3600" dirty="0"/>
              <a:t>توجد فرص أمام الطفل ليختلط بأقران فـي مثل سنه  بشكل كبير .</a:t>
            </a:r>
            <a:endParaRPr lang="en-US" sz="3600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13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24745"/>
            <a:ext cx="885698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ar-EG" sz="3600" b="1" u="sng" dirty="0" smtClean="0">
                <a:solidFill>
                  <a:srgbClr val="00B050"/>
                </a:solidFill>
              </a:rPr>
              <a:t>من </a:t>
            </a:r>
            <a:r>
              <a:rPr lang="ar-SA" sz="3600" b="1" u="sng" dirty="0" smtClean="0">
                <a:solidFill>
                  <a:srgbClr val="00B050"/>
                </a:solidFill>
              </a:rPr>
              <a:t>آراء </a:t>
            </a:r>
            <a:r>
              <a:rPr lang="ar-SA" sz="3600" b="1" u="sng" dirty="0">
                <a:solidFill>
                  <a:srgbClr val="00B050"/>
                </a:solidFill>
              </a:rPr>
              <a:t>فروبل في تربية الأطفال </a:t>
            </a:r>
            <a:endParaRPr lang="ar-EG" sz="3600" b="1" u="sng" dirty="0" smtClean="0">
              <a:solidFill>
                <a:srgbClr val="00B050"/>
              </a:solidFill>
            </a:endParaRPr>
          </a:p>
          <a:p>
            <a:pPr lvl="0" algn="just"/>
            <a:r>
              <a:rPr lang="ar-SA" sz="3600" b="1" u="sng" dirty="0" smtClean="0"/>
              <a:t> </a:t>
            </a:r>
            <a:endParaRPr lang="en-US" sz="3600" dirty="0"/>
          </a:p>
          <a:p>
            <a:pPr lvl="0" algn="just"/>
            <a:r>
              <a:rPr lang="ar-SA" sz="3600" dirty="0"/>
              <a:t>جوهر فلسفة " فروبل " يتمثل في تشيبه الأطفال بالورود التي تنمو حسب قوانين نموها الخاصة في جو من التربية المبنية علي الحرية </a:t>
            </a:r>
            <a:r>
              <a:rPr lang="ar-SA" sz="3600" dirty="0" smtClean="0"/>
              <a:t>والتسامح</a:t>
            </a:r>
            <a:r>
              <a:rPr lang="ar-EG" sz="3600" dirty="0" smtClean="0"/>
              <a:t>؛</a:t>
            </a:r>
            <a:r>
              <a:rPr lang="ar-SA" sz="3600" dirty="0" smtClean="0"/>
              <a:t>فهو </a:t>
            </a:r>
            <a:r>
              <a:rPr lang="ar-SA" sz="3600" dirty="0"/>
              <a:t>يري أن واجب التربية هو مساعدة نمو الطفل الطبيعي </a:t>
            </a:r>
            <a:r>
              <a:rPr lang="ar-SA" sz="3600" dirty="0" smtClean="0"/>
              <a:t>.</a:t>
            </a:r>
            <a:endParaRPr lang="ar-EG" sz="3600" dirty="0" smtClean="0"/>
          </a:p>
          <a:p>
            <a:pPr algn="just"/>
            <a:r>
              <a:rPr lang="ar-SA" sz="3600" dirty="0"/>
              <a:t>إحياء التربية الخلقية والدينية للطفل. وقدم </a:t>
            </a:r>
            <a:r>
              <a:rPr lang="ar-EG" sz="3600" dirty="0" smtClean="0"/>
              <a:t>     </a:t>
            </a:r>
            <a:r>
              <a:rPr lang="ar-SA" sz="3600" dirty="0" smtClean="0"/>
              <a:t>" </a:t>
            </a:r>
            <a:r>
              <a:rPr lang="ar-SA" sz="3600" dirty="0"/>
              <a:t>فروبل " مجموعة من الوسائل التربوية أطلق عليها "هدايا فروبل" .</a:t>
            </a:r>
            <a:endParaRPr lang="en-US" sz="3600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73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124745"/>
            <a:ext cx="878497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ar-SA" sz="4000" dirty="0"/>
              <a:t>أكد " فـروبل " علي عدم تدخل المعلمة في عملية التعليم والتدريب مباشرة، بل يجب أن يترك المجال للطفل لاكتشاف ما يستطيع اكتشافه بنفسه من معارف وخبرات جديدة ، وينحصر دورها في دور التفسير والتصحيح لما قد يكتشفه </a:t>
            </a:r>
            <a:r>
              <a:rPr lang="ar-SA" sz="4000" dirty="0" smtClean="0"/>
              <a:t>الطفل، </a:t>
            </a:r>
            <a:r>
              <a:rPr lang="ar-SA" sz="4000" dirty="0"/>
              <a:t>وأن تتحلي بالصبر والتفهم 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9326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196752"/>
            <a:ext cx="885698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ar-SA" sz="4400" dirty="0"/>
              <a:t>أكد " فـروبل " علي أن يتوافر لدي القائمين علي تربية الطفل الخبرات والمعلومات بما يسمح لهم بتوجيه الطفل ؛ ولهذا أعــد " فروبل " قسماً خاصاً لتخريج المعلمات للعمل في رياض الأطفال.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1274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يوية">
  <a:themeElements>
    <a:clrScheme name="حركة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حيوية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81</TotalTime>
  <Words>409</Words>
  <Application>Microsoft Office PowerPoint</Application>
  <PresentationFormat>On-screen Show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حيوية</vt:lpstr>
      <vt:lpstr>المحاضرة السابعة</vt:lpstr>
      <vt:lpstr>مقرر  الفكر التربوي وتطبيقاته (نص المقرر ) الفرقة الرابعة / رياض الأطفال كود المقرر / KIN + EDU 422  مقرر اجباري ساعتين نظري ترم ثاني 2019-2020 الدرجة الكلية من 100  ( 15درجة أعمال فصلية+ 15 درجة شفوي+70 درجة تحريري) أستاذ المقرر :أ.د/ راندا مصطفي الديب بالمشاركة مع قسم أصول التربية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:الاولى</dc:title>
  <dc:creator>Faculty-Education</dc:creator>
  <cp:lastModifiedBy>tosho</cp:lastModifiedBy>
  <cp:revision>15</cp:revision>
  <dcterms:created xsi:type="dcterms:W3CDTF">2019-02-25T09:52:44Z</dcterms:created>
  <dcterms:modified xsi:type="dcterms:W3CDTF">2020-03-16T21:29:50Z</dcterms:modified>
</cp:coreProperties>
</file>